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ice Bold" panose="020B0604020202020204" charset="0"/>
      <p:regular r:id="rId18"/>
    </p:embeddedFont>
    <p:embeddedFont>
      <p:font typeface="Anton" pitchFamily="2" charset="0"/>
      <p:regular r:id="rId19"/>
    </p:embeddedFont>
    <p:embeddedFont>
      <p:font typeface="Brightwall" panose="02000500000000000000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rdo" panose="020B0604020202020204" charset="-79"/>
      <p:regular r:id="rId25"/>
    </p:embeddedFont>
    <p:embeddedFont>
      <p:font typeface="Cardo Bold" panose="020B0604020202020204" charset="-79"/>
      <p:regular r:id="rId26"/>
    </p:embeddedFont>
    <p:embeddedFont>
      <p:font typeface="Gagalin" panose="020B0604020202020204" charset="0"/>
      <p:regular r:id="rId27"/>
    </p:embeddedFont>
    <p:embeddedFont>
      <p:font typeface="Gotham" panose="020B0604020202020204" charset="0"/>
      <p:regular r:id="rId28"/>
    </p:embeddedFont>
    <p:embeddedFont>
      <p:font typeface="Norweste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>
      <p:cViewPr varScale="1">
        <p:scale>
          <a:sx n="74" d="100"/>
          <a:sy n="74" d="100"/>
        </p:scale>
        <p:origin x="5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1111" t="-316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959549" y="5231678"/>
            <a:ext cx="16108453" cy="299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z="8001" spc="32">
                <a:solidFill>
                  <a:srgbClr val="FF7412"/>
                </a:solidFill>
                <a:latin typeface="Brightwall"/>
              </a:rPr>
              <a:t>Zomato  Restaurant </a:t>
            </a:r>
          </a:p>
          <a:p>
            <a:pPr algn="ctr">
              <a:lnSpc>
                <a:spcPts val="12082"/>
              </a:lnSpc>
            </a:pPr>
            <a:r>
              <a:rPr lang="en-US" sz="8001" spc="32">
                <a:solidFill>
                  <a:srgbClr val="FFFFFF"/>
                </a:solidFill>
                <a:latin typeface="Brightwall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878893" y="2031588"/>
            <a:ext cx="8760169" cy="6223823"/>
          </a:xfrm>
          <a:custGeom>
            <a:avLst/>
            <a:gdLst/>
            <a:ahLst/>
            <a:cxnLst/>
            <a:rect l="l" t="t" r="r" b="b"/>
            <a:pathLst>
              <a:path w="8760169" h="6223823">
                <a:moveTo>
                  <a:pt x="0" y="0"/>
                </a:moveTo>
                <a:lnTo>
                  <a:pt x="8760169" y="0"/>
                </a:lnTo>
                <a:lnTo>
                  <a:pt x="8760169" y="6223824"/>
                </a:lnTo>
                <a:lnTo>
                  <a:pt x="0" y="622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4" r="-1564" b="-200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901404"/>
            <a:ext cx="4472233" cy="241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“Decoding</a:t>
            </a:r>
          </a:p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  Digital </a:t>
            </a:r>
          </a:p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     Diners”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104301" y="1686513"/>
            <a:ext cx="8493096" cy="6468442"/>
          </a:xfrm>
          <a:custGeom>
            <a:avLst/>
            <a:gdLst/>
            <a:ahLst/>
            <a:cxnLst/>
            <a:rect l="l" t="t" r="r" b="b"/>
            <a:pathLst>
              <a:path w="8493096" h="6468442">
                <a:moveTo>
                  <a:pt x="0" y="0"/>
                </a:moveTo>
                <a:lnTo>
                  <a:pt x="8493096" y="0"/>
                </a:lnTo>
                <a:lnTo>
                  <a:pt x="8493096" y="6468443"/>
                </a:lnTo>
                <a:lnTo>
                  <a:pt x="0" y="6468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0" r="-4965" b="-15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5885" y="2933446"/>
            <a:ext cx="4562326" cy="136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0"/>
              </a:lnSpc>
              <a:spcBef>
                <a:spcPct val="0"/>
              </a:spcBef>
            </a:pPr>
            <a:r>
              <a:rPr lang="en-US" sz="3957" spc="854">
                <a:solidFill>
                  <a:srgbClr val="FEFEFE"/>
                </a:solidFill>
                <a:latin typeface="Cardo Bold"/>
              </a:rPr>
              <a:t> "Table</a:t>
            </a:r>
          </a:p>
          <a:p>
            <a:pPr>
              <a:lnSpc>
                <a:spcPts val="5540"/>
              </a:lnSpc>
              <a:spcBef>
                <a:spcPct val="0"/>
              </a:spcBef>
            </a:pPr>
            <a:r>
              <a:rPr lang="en-US" sz="3957" spc="854">
                <a:solidFill>
                  <a:srgbClr val="FEFEFE"/>
                </a:solidFill>
                <a:latin typeface="Cardo Bold"/>
              </a:rPr>
              <a:t> Availability"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208514" y="1878704"/>
            <a:ext cx="8414237" cy="6334943"/>
          </a:xfrm>
          <a:custGeom>
            <a:avLst/>
            <a:gdLst/>
            <a:ahLst/>
            <a:cxnLst/>
            <a:rect l="l" t="t" r="r" b="b"/>
            <a:pathLst>
              <a:path w="8414237" h="6334943">
                <a:moveTo>
                  <a:pt x="0" y="0"/>
                </a:moveTo>
                <a:lnTo>
                  <a:pt x="8414237" y="0"/>
                </a:lnTo>
                <a:lnTo>
                  <a:pt x="8414237" y="6334943"/>
                </a:lnTo>
                <a:lnTo>
                  <a:pt x="0" y="6334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8" r="-1536" b="-18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0317" y="5182251"/>
            <a:ext cx="4864413" cy="5104749"/>
          </a:xfrm>
          <a:custGeom>
            <a:avLst/>
            <a:gdLst/>
            <a:ahLst/>
            <a:cxnLst/>
            <a:rect l="l" t="t" r="r" b="b"/>
            <a:pathLst>
              <a:path w="4864413" h="5104749">
                <a:moveTo>
                  <a:pt x="0" y="0"/>
                </a:moveTo>
                <a:lnTo>
                  <a:pt x="4864412" y="0"/>
                </a:lnTo>
                <a:lnTo>
                  <a:pt x="4864412" y="5104749"/>
                </a:lnTo>
                <a:lnTo>
                  <a:pt x="0" y="51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674" y="2857622"/>
            <a:ext cx="4390430" cy="132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 spc="842">
                <a:solidFill>
                  <a:srgbClr val="FEFEFE"/>
                </a:solidFill>
                <a:latin typeface="Cardo Bold"/>
              </a:rPr>
              <a:t>“Seamless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spc="820">
                <a:solidFill>
                  <a:srgbClr val="FEFEFE"/>
                </a:solidFill>
                <a:latin typeface="Cardo Bold"/>
              </a:rPr>
              <a:t>Reservations”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883587" y="1691054"/>
            <a:ext cx="10836298" cy="6904891"/>
          </a:xfrm>
          <a:custGeom>
            <a:avLst/>
            <a:gdLst/>
            <a:ahLst/>
            <a:cxnLst/>
            <a:rect l="l" t="t" r="r" b="b"/>
            <a:pathLst>
              <a:path w="10836298" h="6904891">
                <a:moveTo>
                  <a:pt x="0" y="0"/>
                </a:moveTo>
                <a:lnTo>
                  <a:pt x="10836298" y="0"/>
                </a:lnTo>
                <a:lnTo>
                  <a:pt x="10836298" y="6904892"/>
                </a:lnTo>
                <a:lnTo>
                  <a:pt x="0" y="690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r="-226" b="-194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5850382"/>
            <a:ext cx="4794095" cy="5764757"/>
          </a:xfrm>
          <a:custGeom>
            <a:avLst/>
            <a:gdLst/>
            <a:ahLst/>
            <a:cxnLst/>
            <a:rect l="l" t="t" r="r" b="b"/>
            <a:pathLst>
              <a:path w="4794095" h="5764757">
                <a:moveTo>
                  <a:pt x="0" y="0"/>
                </a:moveTo>
                <a:lnTo>
                  <a:pt x="4794095" y="0"/>
                </a:lnTo>
                <a:lnTo>
                  <a:pt x="4794095" y="5764757"/>
                </a:lnTo>
                <a:lnTo>
                  <a:pt x="0" y="5764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b="-3931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632072" y="2074473"/>
            <a:ext cx="9704409" cy="6127862"/>
          </a:xfrm>
          <a:custGeom>
            <a:avLst/>
            <a:gdLst/>
            <a:ahLst/>
            <a:cxnLst/>
            <a:rect l="l" t="t" r="r" b="b"/>
            <a:pathLst>
              <a:path w="9704409" h="6127862">
                <a:moveTo>
                  <a:pt x="0" y="0"/>
                </a:moveTo>
                <a:lnTo>
                  <a:pt x="9704409" y="0"/>
                </a:lnTo>
                <a:lnTo>
                  <a:pt x="9704409" y="6127862"/>
                </a:lnTo>
                <a:lnTo>
                  <a:pt x="0" y="6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5" r="-3315" b="-269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594028"/>
            <a:ext cx="4794095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"Rating Metrics: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Exploring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the Relationship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Between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 Ratings and Quantity"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908997" y="2615466"/>
            <a:ext cx="7010056" cy="586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Market Research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Location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Menu Innovation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Customer Feedback and Adaption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Financial Management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Training and Staffing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Technology Integration</a:t>
            </a:r>
          </a:p>
          <a:p>
            <a:pPr marL="538019" lvl="1" indent="-269010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Focus on Ambiance and Design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5474998"/>
            <a:ext cx="4794095" cy="4999623"/>
          </a:xfrm>
          <a:custGeom>
            <a:avLst/>
            <a:gdLst/>
            <a:ahLst/>
            <a:cxnLst/>
            <a:rect l="l" t="t" r="r" b="b"/>
            <a:pathLst>
              <a:path w="4794095" h="4999623">
                <a:moveTo>
                  <a:pt x="0" y="0"/>
                </a:moveTo>
                <a:lnTo>
                  <a:pt x="4794095" y="0"/>
                </a:lnTo>
                <a:lnTo>
                  <a:pt x="4794095" y="4999624"/>
                </a:lnTo>
                <a:lnTo>
                  <a:pt x="0" y="49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0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1391604"/>
            <a:ext cx="4794095" cy="13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820">
                <a:solidFill>
                  <a:srgbClr val="FEFEFE"/>
                </a:solidFill>
                <a:latin typeface="Norwester"/>
              </a:rPr>
              <a:t>Summative Analysis: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1111" t="-15802" b="-1580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90467" y="5919935"/>
            <a:ext cx="5402887" cy="208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41"/>
              </a:lnSpc>
            </a:pPr>
            <a:r>
              <a:rPr lang="en-US" sz="12000" spc="1284">
                <a:solidFill>
                  <a:srgbClr val="FF7412"/>
                </a:solidFill>
                <a:latin typeface="Brightwall"/>
              </a:rPr>
              <a:t>Thank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5093" y="6110723"/>
            <a:ext cx="4016628" cy="206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1"/>
              </a:lnSpc>
              <a:spcBef>
                <a:spcPct val="0"/>
              </a:spcBef>
            </a:pPr>
            <a:r>
              <a:rPr lang="en-US" sz="12000" spc="1380">
                <a:solidFill>
                  <a:srgbClr val="FFFFFF"/>
                </a:solidFill>
                <a:latin typeface="Brightwall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2825" y="1602853"/>
            <a:ext cx="201294" cy="3673045"/>
            <a:chOff x="0" y="0"/>
            <a:chExt cx="53016" cy="967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16" cy="967386"/>
            </a:xfrm>
            <a:custGeom>
              <a:avLst/>
              <a:gdLst/>
              <a:ahLst/>
              <a:cxnLst/>
              <a:rect l="l" t="t" r="r" b="b"/>
              <a:pathLst>
                <a:path w="53016" h="967386">
                  <a:moveTo>
                    <a:pt x="0" y="0"/>
                  </a:moveTo>
                  <a:lnTo>
                    <a:pt x="53016" y="0"/>
                  </a:lnTo>
                  <a:lnTo>
                    <a:pt x="53016" y="967386"/>
                  </a:lnTo>
                  <a:lnTo>
                    <a:pt x="0" y="967386"/>
                  </a:lnTo>
                  <a:close/>
                </a:path>
              </a:pathLst>
            </a:custGeom>
            <a:solidFill>
              <a:srgbClr val="FF74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016" cy="1024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475968" cy="10287000"/>
            <a:chOff x="0" y="0"/>
            <a:chExt cx="196897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979" cy="2709333"/>
            </a:xfrm>
            <a:custGeom>
              <a:avLst/>
              <a:gdLst/>
              <a:ahLst/>
              <a:cxnLst/>
              <a:rect l="l" t="t" r="r" b="b"/>
              <a:pathLst>
                <a:path w="1968979" h="2709333">
                  <a:moveTo>
                    <a:pt x="0" y="0"/>
                  </a:moveTo>
                  <a:lnTo>
                    <a:pt x="1968979" y="0"/>
                  </a:lnTo>
                  <a:lnTo>
                    <a:pt x="19689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180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96897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7475968" cy="10287000"/>
          </a:xfrm>
          <a:custGeom>
            <a:avLst/>
            <a:gdLst/>
            <a:ahLst/>
            <a:cxnLst/>
            <a:rect l="l" t="t" r="r" b="b"/>
            <a:pathLst>
              <a:path w="7475968" h="10287000">
                <a:moveTo>
                  <a:pt x="0" y="0"/>
                </a:moveTo>
                <a:lnTo>
                  <a:pt x="7475968" y="0"/>
                </a:lnTo>
                <a:lnTo>
                  <a:pt x="7475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-53265" r="-532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866" y="152866"/>
            <a:ext cx="7258102" cy="214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5"/>
              </a:lnSpc>
            </a:pPr>
            <a:r>
              <a:rPr lang="en-US" sz="5300">
                <a:solidFill>
                  <a:srgbClr val="BBB6B1"/>
                </a:solidFill>
                <a:latin typeface="Brightwall"/>
              </a:rPr>
              <a:t>Exploring Restaurant Data...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1884" y="2946443"/>
            <a:ext cx="8077416" cy="27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6"/>
              </a:lnSpc>
            </a:pPr>
            <a:r>
              <a:rPr lang="en-US" sz="3009">
                <a:solidFill>
                  <a:srgbClr val="000000"/>
                </a:solidFill>
                <a:latin typeface="Cardo"/>
              </a:rPr>
              <a:t>This analysis encompasses collection of restaurants. With details on ratings, number of ratings, average cost for two people, and location.</a:t>
            </a:r>
          </a:p>
          <a:p>
            <a:pPr algn="ctr">
              <a:lnSpc>
                <a:spcPts val="5506"/>
              </a:lnSpc>
            </a:pPr>
            <a:endParaRPr lang="en-US" sz="3009">
              <a:solidFill>
                <a:srgbClr val="000000"/>
              </a:solidFill>
              <a:latin typeface="Card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99741" y="1937697"/>
            <a:ext cx="4544103" cy="55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3"/>
              </a:lnSpc>
            </a:pPr>
            <a:r>
              <a:rPr lang="en-US" sz="2668">
                <a:solidFill>
                  <a:srgbClr val="000000"/>
                </a:solidFill>
                <a:latin typeface="Cardo"/>
              </a:rPr>
              <a:t>What’s happening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7194" y="6354428"/>
            <a:ext cx="5270179" cy="210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Number of observation : 6984</a:t>
            </a:r>
          </a:p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Number of features       :10</a:t>
            </a:r>
          </a:p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Year of Analysis             : 2022</a:t>
            </a:r>
          </a:p>
          <a:p>
            <a:pPr>
              <a:lnSpc>
                <a:spcPts val="3447"/>
              </a:lnSpc>
            </a:pPr>
            <a:endParaRPr lang="en-US" sz="2583">
              <a:solidFill>
                <a:srgbClr val="191817"/>
              </a:solidFill>
              <a:latin typeface="Card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3467220"/>
            <a:ext cx="4794095" cy="3352560"/>
          </a:xfrm>
          <a:custGeom>
            <a:avLst/>
            <a:gdLst/>
            <a:ahLst/>
            <a:cxnLst/>
            <a:rect l="l" t="t" r="r" b="b"/>
            <a:pathLst>
              <a:path w="4794095" h="3352560">
                <a:moveTo>
                  <a:pt x="0" y="0"/>
                </a:moveTo>
                <a:lnTo>
                  <a:pt x="4794095" y="0"/>
                </a:lnTo>
                <a:lnTo>
                  <a:pt x="4794095" y="3352560"/>
                </a:lnTo>
                <a:lnTo>
                  <a:pt x="0" y="335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41471" y="2089475"/>
            <a:ext cx="6205058" cy="691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Top Restaurants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Number of ratings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Online vs offline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Each Location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online vs rating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Table booking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Average cost</a:t>
            </a:r>
          </a:p>
          <a:p>
            <a:pPr marL="634596" lvl="1" indent="-317298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summative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5797" y="923925"/>
            <a:ext cx="2727722" cy="8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799" spc="1036">
                <a:solidFill>
                  <a:srgbClr val="FEFEFE"/>
                </a:solidFill>
                <a:latin typeface="Norwester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49429" y="2027041"/>
            <a:ext cx="9847634" cy="6232918"/>
          </a:xfrm>
          <a:custGeom>
            <a:avLst/>
            <a:gdLst/>
            <a:ahLst/>
            <a:cxnLst/>
            <a:rect l="l" t="t" r="r" b="b"/>
            <a:pathLst>
              <a:path w="9847634" h="6232918">
                <a:moveTo>
                  <a:pt x="0" y="0"/>
                </a:moveTo>
                <a:lnTo>
                  <a:pt x="9847634" y="0"/>
                </a:lnTo>
                <a:lnTo>
                  <a:pt x="9847634" y="6232918"/>
                </a:lnTo>
                <a:lnTo>
                  <a:pt x="0" y="6232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9" r="-1733"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0199" y="4201781"/>
            <a:ext cx="4897996" cy="2670718"/>
          </a:xfrm>
          <a:custGeom>
            <a:avLst/>
            <a:gdLst/>
            <a:ahLst/>
            <a:cxnLst/>
            <a:rect l="l" t="t" r="r" b="b"/>
            <a:pathLst>
              <a:path w="4897996" h="2670718">
                <a:moveTo>
                  <a:pt x="0" y="0"/>
                </a:moveTo>
                <a:lnTo>
                  <a:pt x="4897996" y="0"/>
                </a:lnTo>
                <a:lnTo>
                  <a:pt x="4897996" y="2670718"/>
                </a:lnTo>
                <a:lnTo>
                  <a:pt x="0" y="267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750224"/>
            <a:ext cx="3702648" cy="35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12">
                <a:solidFill>
                  <a:srgbClr val="FFFEFE"/>
                </a:solidFill>
                <a:latin typeface="Gotham"/>
              </a:rPr>
              <a:t>- Never Have a Bad Meal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87" y="952500"/>
            <a:ext cx="5594875" cy="1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EFEFE"/>
                </a:solidFill>
                <a:latin typeface="Norwester"/>
              </a:rPr>
              <a:t>Provides Comfort and Deliciousness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05" y="2603887"/>
            <a:ext cx="438718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9"/>
              </a:lnSpc>
              <a:spcBef>
                <a:spcPct val="0"/>
              </a:spcBef>
            </a:pPr>
            <a:r>
              <a:rPr lang="en-US" sz="4699" u="sng">
                <a:solidFill>
                  <a:srgbClr val="FEFEFE"/>
                </a:solidFill>
                <a:latin typeface="Norwester"/>
              </a:rPr>
              <a:t>In Every Dish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29459" y="1543679"/>
            <a:ext cx="8894421" cy="7199642"/>
          </a:xfrm>
          <a:custGeom>
            <a:avLst/>
            <a:gdLst/>
            <a:ahLst/>
            <a:cxnLst/>
            <a:rect l="l" t="t" r="r" b="b"/>
            <a:pathLst>
              <a:path w="8894421" h="7199642">
                <a:moveTo>
                  <a:pt x="0" y="0"/>
                </a:moveTo>
                <a:lnTo>
                  <a:pt x="8894421" y="0"/>
                </a:lnTo>
                <a:lnTo>
                  <a:pt x="8894421" y="7199642"/>
                </a:lnTo>
                <a:lnTo>
                  <a:pt x="0" y="719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9" r="-1196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495" r="-14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7391" y="2497177"/>
            <a:ext cx="4765279" cy="3192560"/>
          </a:xfrm>
          <a:custGeom>
            <a:avLst/>
            <a:gdLst/>
            <a:ahLst/>
            <a:cxnLst/>
            <a:rect l="l" t="t" r="r" b="b"/>
            <a:pathLst>
              <a:path w="4765279" h="3192560">
                <a:moveTo>
                  <a:pt x="0" y="0"/>
                </a:moveTo>
                <a:lnTo>
                  <a:pt x="4765279" y="0"/>
                </a:lnTo>
                <a:lnTo>
                  <a:pt x="4765279" y="3192560"/>
                </a:lnTo>
                <a:lnTo>
                  <a:pt x="0" y="3192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6536" y="5909914"/>
            <a:ext cx="4507557" cy="82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6"/>
              </a:lnSpc>
              <a:spcBef>
                <a:spcPct val="0"/>
              </a:spcBef>
            </a:pPr>
            <a:r>
              <a:rPr lang="en-US" sz="4825" spc="1042">
                <a:solidFill>
                  <a:srgbClr val="FEFEFE"/>
                </a:solidFill>
                <a:latin typeface="Anton"/>
              </a:rPr>
              <a:t>Love,Snacks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041804" y="1691845"/>
            <a:ext cx="8669907" cy="6650307"/>
          </a:xfrm>
          <a:custGeom>
            <a:avLst/>
            <a:gdLst/>
            <a:ahLst/>
            <a:cxnLst/>
            <a:rect l="l" t="t" r="r" b="b"/>
            <a:pathLst>
              <a:path w="8669907" h="6650307">
                <a:moveTo>
                  <a:pt x="0" y="0"/>
                </a:moveTo>
                <a:lnTo>
                  <a:pt x="8669908" y="0"/>
                </a:lnTo>
                <a:lnTo>
                  <a:pt x="8669908" y="6650307"/>
                </a:lnTo>
                <a:lnTo>
                  <a:pt x="0" y="665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2" r="-1242" b="-126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477402"/>
            <a:ext cx="5016771" cy="417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"Restaurant got</a:t>
            </a:r>
          </a:p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promoted by</a:t>
            </a:r>
          </a:p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people"</a:t>
            </a:r>
          </a:p>
          <a:p>
            <a:pPr algn="ctr">
              <a:lnSpc>
                <a:spcPts val="5547"/>
              </a:lnSpc>
              <a:spcBef>
                <a:spcPct val="0"/>
              </a:spcBef>
            </a:pPr>
            <a:endParaRPr lang="en-US" sz="3962" spc="855">
              <a:solidFill>
                <a:srgbClr val="FFFEFE"/>
              </a:solidFill>
              <a:latin typeface="Alic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623871" y="1647274"/>
            <a:ext cx="9194519" cy="6523022"/>
          </a:xfrm>
          <a:custGeom>
            <a:avLst/>
            <a:gdLst/>
            <a:ahLst/>
            <a:cxnLst/>
            <a:rect l="l" t="t" r="r" b="b"/>
            <a:pathLst>
              <a:path w="9194519" h="6523022">
                <a:moveTo>
                  <a:pt x="0" y="0"/>
                </a:moveTo>
                <a:lnTo>
                  <a:pt x="9194520" y="0"/>
                </a:lnTo>
                <a:lnTo>
                  <a:pt x="9194520" y="6523022"/>
                </a:lnTo>
                <a:lnTo>
                  <a:pt x="0" y="652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0" t="-1179" r="-9199" b="-35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115" y="3880327"/>
            <a:ext cx="4818211" cy="3031683"/>
          </a:xfrm>
          <a:custGeom>
            <a:avLst/>
            <a:gdLst/>
            <a:ahLst/>
            <a:cxnLst/>
            <a:rect l="l" t="t" r="r" b="b"/>
            <a:pathLst>
              <a:path w="4818211" h="3031683">
                <a:moveTo>
                  <a:pt x="0" y="0"/>
                </a:moveTo>
                <a:lnTo>
                  <a:pt x="4818210" y="0"/>
                </a:lnTo>
                <a:lnTo>
                  <a:pt x="4818210" y="3031683"/>
                </a:lnTo>
                <a:lnTo>
                  <a:pt x="0" y="303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7432" y="711541"/>
            <a:ext cx="2595116" cy="25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8"/>
              </a:lnSpc>
              <a:spcBef>
                <a:spcPct val="0"/>
              </a:spcBef>
            </a:pPr>
            <a:r>
              <a:rPr lang="en-US" sz="5062" spc="1093">
                <a:solidFill>
                  <a:srgbClr val="FEFEFE"/>
                </a:solidFill>
                <a:latin typeface="Anton"/>
              </a:rPr>
              <a:t>Online</a:t>
            </a:r>
          </a:p>
          <a:p>
            <a:pPr algn="ctr">
              <a:lnSpc>
                <a:spcPts val="6190"/>
              </a:lnSpc>
            </a:pPr>
            <a:r>
              <a:rPr lang="en-US" sz="3663" spc="791">
                <a:solidFill>
                  <a:srgbClr val="FEFEFE"/>
                </a:solidFill>
                <a:latin typeface="Anton"/>
              </a:rPr>
              <a:t>vs </a:t>
            </a:r>
          </a:p>
          <a:p>
            <a:pPr algn="ctr">
              <a:lnSpc>
                <a:spcPts val="7088"/>
              </a:lnSpc>
              <a:spcBef>
                <a:spcPct val="0"/>
              </a:spcBef>
            </a:pPr>
            <a:r>
              <a:rPr lang="en-US" sz="5062" spc="1093">
                <a:solidFill>
                  <a:srgbClr val="FEFEFE"/>
                </a:solidFill>
                <a:latin typeface="Anton"/>
              </a:rPr>
              <a:t>Offline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401301" y="1681232"/>
            <a:ext cx="7473920" cy="7065088"/>
          </a:xfrm>
          <a:custGeom>
            <a:avLst/>
            <a:gdLst/>
            <a:ahLst/>
            <a:cxnLst/>
            <a:rect l="l" t="t" r="r" b="b"/>
            <a:pathLst>
              <a:path w="7473920" h="7065088">
                <a:moveTo>
                  <a:pt x="0" y="0"/>
                </a:moveTo>
                <a:lnTo>
                  <a:pt x="7473919" y="0"/>
                </a:lnTo>
                <a:lnTo>
                  <a:pt x="7473919" y="7065087"/>
                </a:lnTo>
                <a:lnTo>
                  <a:pt x="0" y="706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r="-686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942371"/>
            <a:ext cx="4794095" cy="7344629"/>
          </a:xfrm>
          <a:custGeom>
            <a:avLst/>
            <a:gdLst/>
            <a:ahLst/>
            <a:cxnLst/>
            <a:rect l="l" t="t" r="r" b="b"/>
            <a:pathLst>
              <a:path w="4794095" h="7344629">
                <a:moveTo>
                  <a:pt x="0" y="0"/>
                </a:moveTo>
                <a:lnTo>
                  <a:pt x="4794095" y="0"/>
                </a:lnTo>
                <a:lnTo>
                  <a:pt x="4794095" y="7344629"/>
                </a:lnTo>
                <a:lnTo>
                  <a:pt x="0" y="734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0" t="-7074" r="-1637" b="-47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99399" y="1197043"/>
            <a:ext cx="2188071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1079">
                <a:solidFill>
                  <a:srgbClr val="FEFEFE"/>
                </a:solidFill>
                <a:latin typeface="Alice Bold"/>
              </a:rPr>
              <a:t>"%..."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435804" y="9554471"/>
            <a:ext cx="471299" cy="486757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r="-149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689426" y="2242493"/>
            <a:ext cx="11295092" cy="6174292"/>
          </a:xfrm>
          <a:custGeom>
            <a:avLst/>
            <a:gdLst/>
            <a:ahLst/>
            <a:cxnLst/>
            <a:rect l="l" t="t" r="r" b="b"/>
            <a:pathLst>
              <a:path w="11295092" h="6174292">
                <a:moveTo>
                  <a:pt x="0" y="0"/>
                </a:moveTo>
                <a:lnTo>
                  <a:pt x="11295092" y="0"/>
                </a:lnTo>
                <a:lnTo>
                  <a:pt x="11295092" y="6174291"/>
                </a:lnTo>
                <a:lnTo>
                  <a:pt x="0" y="6174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4" r="-50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180872"/>
            <a:ext cx="4794095" cy="2914662"/>
          </a:xfrm>
          <a:custGeom>
            <a:avLst/>
            <a:gdLst/>
            <a:ahLst/>
            <a:cxnLst/>
            <a:rect l="l" t="t" r="r" b="b"/>
            <a:pathLst>
              <a:path w="4794095" h="2914662">
                <a:moveTo>
                  <a:pt x="0" y="0"/>
                </a:moveTo>
                <a:lnTo>
                  <a:pt x="4794095" y="0"/>
                </a:lnTo>
                <a:lnTo>
                  <a:pt x="4794095" y="2914662"/>
                </a:lnTo>
                <a:lnTo>
                  <a:pt x="0" y="291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2616663"/>
            <a:ext cx="4794095" cy="204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“Navigating</a:t>
            </a:r>
          </a:p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 the </a:t>
            </a:r>
          </a:p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Future Online”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163</Words>
  <Application>Microsoft Office PowerPoint</Application>
  <PresentationFormat>Custom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Cardo Bold</vt:lpstr>
      <vt:lpstr>Brightwall</vt:lpstr>
      <vt:lpstr>Gotham</vt:lpstr>
      <vt:lpstr>Calibri</vt:lpstr>
      <vt:lpstr>Cardo</vt:lpstr>
      <vt:lpstr>Anton</vt:lpstr>
      <vt:lpstr>Alice Bold</vt:lpstr>
      <vt:lpstr>Norwester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</dc:title>
  <cp:lastModifiedBy>YOGESH V</cp:lastModifiedBy>
  <cp:revision>2</cp:revision>
  <dcterms:created xsi:type="dcterms:W3CDTF">2006-08-16T00:00:00Z</dcterms:created>
  <dcterms:modified xsi:type="dcterms:W3CDTF">2023-11-29T14:33:34Z</dcterms:modified>
  <dc:identifier>DAF1LNCGWTo</dc:identifier>
</cp:coreProperties>
</file>